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Average"/>
      <p:regular r:id="rId30"/>
    </p:embeddedFont>
    <p:embeddedFont>
      <p:font typeface="Oswald"/>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swald-regular.fntdata"/><Relationship Id="rId30" Type="http://schemas.openxmlformats.org/officeDocument/2006/relationships/font" Target="fonts/Average-regular.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Oswald-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In this project, I will use various NLP techniques to analyze the speech of Barack Obama during his two consecutive presidential terms from 2009 to 2017. The goal of this project is to gain insights into the major topics covered in the selected speeches, and investigate how external factors may influence the frequencies of different topics in Obama’s speech.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4435ac4196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4435ac4196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im going to talk about the sentimen </a:t>
            </a:r>
            <a:r>
              <a:rPr lang="en"/>
              <a:t>analysis</a:t>
            </a:r>
            <a:r>
              <a:rPr lang="en"/>
              <a:t>. </a:t>
            </a:r>
            <a:r>
              <a:rPr lang="en"/>
              <a:t>Whether</a:t>
            </a:r>
            <a:r>
              <a:rPr lang="en"/>
              <a:t> obama’s speech is more negative, positive or neutral.</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381dff0f2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381dff0f2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I talk about emotions into 5 categories, -0.75 or below is strong negative, -0.75 to -0.2 is negative, -0.2 to 0.2 is neutral, 0.2 to 0.75 is positive, and 0.75 or above is strong positive. Then I will classify all speeches into different sentiments, and same process for each topic.</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4435ac4196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4435ac4196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pie chart shows us the number of speeches contained in different sentiments. It is easy to see that most of Obama's speeches are strong positive because 364 speeches are in this section, and he usually speaks with a very positive impact. Then there are 3 speeches that are positive, 59 speeches that are strong negative, and 2 speeches that are negative. There are no neutral tone speeches。 Next, let's look at which topics are strong positive and which are strong negative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511d6d9426ab1dd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511d6d9426ab1dd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In this section I have categorized the speeches contained in each topic, and from the graph on the right we can understand that Most of the topics are more positive sentiment. But when Obama talks about military and crime, he‘s more negative。 When he talks about democracy, health care, labor, economy and education, Obama had more optimistic tone. When he talks about democracy, health care, labor, economy and education, Obama had more optimistic tone. Especially when he discusses topics related to education, he is in the most optimistic mood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4435ac4196_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4435ac4196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let;s talk about the results of topic modelling and sentiment analysis.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4435ac4196_2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4435ac4196_2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the four models that I have used previously, I came up with the following nine topics by comparing the results. The first one is related to democracy and human rights and freedoms, the second one is about economy, taxes and employment opportunities. The third is about Obama's second term, and the fourth is about children's education and family safety. The fifth is about Iran, Iraqi nuclear security, and the sixth is about the military and threats and force against Muslims and Israel. The seventh is about health care in the United States, the eighth is about criminal laws and violence, and the last discusses technological security and technological surveillance.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4435ac4196_2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4435ac4196_2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the word clouds based on the nine topics, we can see in each word clouds has a clear topic, the important words have a larger size in the plots.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4435ac4196_2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4435ac4196_2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sorting out the topic, I calculated the number of speeches contained in each topic based on the results of nmf. From the graph, we can see that Obama most often discusses the topic of love of family and child education since it contains most speeches, followed by </a:t>
            </a:r>
            <a:r>
              <a:rPr lang="en">
                <a:solidFill>
                  <a:schemeClr val="dk1"/>
                </a:solidFill>
              </a:rPr>
              <a:t>topic2 is the second largest topic, contains words {engery, job, tax, deflict, economy} Then topic 1 and topic 3 are also quite popular during his presidential years, which are about nation and democracy, and obama second presidential year respectively. </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Next i will discuss the </a:t>
            </a:r>
            <a:r>
              <a:rPr lang="en"/>
              <a:t>external</a:t>
            </a:r>
            <a:r>
              <a:rPr lang="en"/>
              <a:t> factors </a:t>
            </a:r>
            <a:r>
              <a:rPr lang="en"/>
              <a:t>corresponds</a:t>
            </a:r>
            <a:r>
              <a:rPr lang="en"/>
              <a:t> to the topic we have.</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4435ac4196_2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4435ac4196_2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a:t>Obama has always been concerned about health care issues during his presidential terms.  By searching the information online, I learned that Obama proposed two major acts from 2011 to 2013: the health care reform bill and the affordable care act. Comparing the two graphs on the right, we can easily see that in 2010, when he started talking about the issue of health care, and the rate of health insurance coverage in the United States was rising steadily. Between 2012 and 2014, after Obama began giving several speeches and implementing his proposals, the health insurance coverage rate rose significantly from 2013 onward. Thus we can </a:t>
            </a:r>
            <a:r>
              <a:rPr lang="en"/>
              <a:t>conclude</a:t>
            </a:r>
            <a:r>
              <a:rPr lang="en"/>
              <a:t> Health care is one of the external factors.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4435ac4196_2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4435ac4196_2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second topic I want to discuss is about the economy and employment. We can see in the chart above right that Obama frequently mentioned the economy and employment between 2009 and 2012. Between 2009 and 2012, Obama proposed and implemented several actions, the main acts are American Recovery and Reinvestment, american job act. As we can see in the bottom right graph, since the implementation of these proposals, the unemployment rate has been decreasing. The rate of economic growth increased， but relatively flat, also the number of U.S. international trade transactions has increased significantly between 2009 and 2010.</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4435ac419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4435ac419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flowchart below demonstrates the processes involved in my analysis. First, I fetch the speech texts from the website using beautifulSoup. Then we preprocessed the text data with various techniques such as stopword removal and lemmatization. After removing the redundancies in the original texts, we can start our further analysis.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In step 3, i use 4 methods to examine the topics in Obama’s speech. </a:t>
            </a:r>
            <a:r>
              <a:rPr lang="en">
                <a:solidFill>
                  <a:schemeClr val="dk1"/>
                </a:solidFill>
              </a:rPr>
              <a:t>LDA in gensim, LDA in Sk-learn, K-means, and Non-nagative matric factorization to train the data , Then compare the results of these 4 models to determine the final topics.</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Step 4 is to do </a:t>
            </a:r>
            <a:r>
              <a:rPr lang="en"/>
              <a:t>Sentiment analysis is to discover whether Obama’s speech is more positive or negative or it’s neutral. Then in step 5, i  visualize the result from NLP and sentiment analysis base on his presidential time. Base on step 5, I will interpret the plot and </a:t>
            </a:r>
            <a:r>
              <a:rPr lang="en"/>
              <a:t>discuss how</a:t>
            </a:r>
            <a:r>
              <a:rPr lang="en"/>
              <a:t> the external factors affect his speech time and </a:t>
            </a:r>
            <a:r>
              <a:rPr lang="en"/>
              <a:t>amount</a:t>
            </a:r>
            <a:r>
              <a:rPr lang="en"/>
              <a:t>.</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4435ac4196_2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4435ac4196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third topic I want to discuss is about education reform. We can see in the top right graph that between 2009 and 2014 Obama gave frequent speeches related to children's families and education. Between 2009 and 2014, Obama implemented a number of programs to improve education, the most important of which were the Veteran education reform and the no child left behind law. As you can see in the bottom right graph, since the implementation of these proposals, the education rate in the United States has been increasing linearly. </a:t>
            </a:r>
            <a:r>
              <a:rPr lang="en" sz="1800">
                <a:solidFill>
                  <a:srgbClr val="CACACA"/>
                </a:solidFill>
                <a:latin typeface="Average"/>
                <a:ea typeface="Average"/>
                <a:cs typeface="Average"/>
                <a:sym typeface="Average"/>
              </a:rPr>
              <a:t>Children in America now have more access to school, </a:t>
            </a:r>
            <a:r>
              <a:rPr lang="en"/>
              <a:t>and the advancement of American education has been accelerated by Obama's remarks and actions to bring about official education reform.</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4435ac4196_2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4435ac4196_2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topic I want to discuss here is about nuclear security and the war. We can see the top 2 plots show that during From 2009 Obama offered the idea of a nuclear-free world. In 2012, 2014-2017, Obama spoke a lot about nuclear security, counter terrorism, and promoting peace and lessing war. Obama's statements have undoubtedly had a big impact on t Obama's statements have undoubtedly had a big impact on the military and nuclear security of the US.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Thus we can conclude Education, Health care, Military and nuclear war, economy and job opportunities are the main external factors for Obama’s speeches.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511d6d9426ab1dd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511d6d9426ab1dd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511d6d9426ab1dd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511d6d9426ab1dd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conclusion of my entire analysis procedure.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First I did data preparation using beautiful soup to fetch the data, and applied NLTK to clean the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I used 4 methods: gensim, sk-learn, k-means and NMF to generate the topic modelling results.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sentiment analysis, i used textblob and sentiment intensit analyzer to compute the polarity and determine the sentiment for speeches.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After the process is done, 428 speeches are classified into 9 topics, most of his speeches are related to democracy, economy, health care education and military.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sentiment of overall speeches and topics are more positive, and the external factors corresponds to the speeches are military cost and nuclear safe idea, the education reform, the economy reform action, also the health care propsals.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511d6d9426ab1dd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511d6d9426ab1dd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4435ac4196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4435ac4196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i’m going to talk about data collecting and pre-processing</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4435ac419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4435ac419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For the data collection process, we used the packages urllib and beautifulSoup to extract the web links and content for each speech.</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In the first part, we go to the home page of the speech bank website, and use request() function to fetch the links of Obama's speeches.  Since the link of speech is contained in ‘href’ tags, we apply html.parser() to find the all the links in 'href' tags, then save the information into a list. Next, we only keep the links start with ‘speeches’ and end with ‘htm’, and remove the duplicate ones. Then I  add </a:t>
            </a:r>
            <a:r>
              <a:rPr lang="en" sz="1200">
                <a:solidFill>
                  <a:schemeClr val="dk1"/>
                </a:solidFill>
                <a:latin typeface="Times New Roman"/>
                <a:ea typeface="Times New Roman"/>
                <a:cs typeface="Times New Roman"/>
                <a:sym typeface="Times New Roman"/>
              </a:rPr>
              <a:t>a prefix ‘www.americanrhetoric.com’</a:t>
            </a:r>
            <a:r>
              <a:rPr lang="en" sz="1200">
                <a:solidFill>
                  <a:schemeClr val="dk1"/>
                </a:solidFill>
                <a:latin typeface="Times New Roman"/>
                <a:ea typeface="Times New Roman"/>
                <a:cs typeface="Times New Roman"/>
                <a:sym typeface="Times New Roman"/>
              </a:rPr>
              <a:t> in front of each link to complete the speech link. In the white box, we can see the complete link format of each speech.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Secondly, I iterate every url to extract the titles, date  and speech content, save them into a dataframe. The data frame screen shot describes our collected data, there are 4 columns, store the speech link, the speech content, title and date. Now we can use it in data pre-processing part.</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4435ac4196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4435ac4196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In the data pre-processing step,  I clean the text using a variety of NLTK techniques. I modified the text's case to lowercase,  and get rid of all the punctuation , useless strings and characters use regular expression . next, by using stemmer i remove the suffix and prefix of each word, and transform the words to their root form. I then remov the unnecessary information by combining the package's stopword with other stop word extensions. The word is then converted back into its original lemma form for nouns and verbs using the wordNetLemmatizer. In order to train the model in the next step</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4435ac4196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4435ac4196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we are in the topic modelling section and I will explain 4 methods i used in topic modeling.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4435ac419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4435ac419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two methods are Gensim and Sk-learn. The left graph shows how I process the model training steps. For both models, I use Countvectorizer with stop words dictionary to vectorize the content of the speeches. Next step is to tune the number of topic. the initial number of topic i choose to run the model  is 15, since 15 may not be a suitable number, I compute the coherence score to find the optimal value. So how can we pick the optimal value, we select the value with </a:t>
            </a:r>
            <a:r>
              <a:rPr lang="en"/>
              <a:t>highest</a:t>
            </a:r>
            <a:r>
              <a:rPr lang="en"/>
              <a:t> coherence score. on the </a:t>
            </a:r>
            <a:r>
              <a:rPr lang="en"/>
              <a:t>right</a:t>
            </a:r>
            <a:r>
              <a:rPr lang="en"/>
              <a:t> side, is the plot from gensim model, since both gensim and sk-learn model give the same optimal value so i will use gensim plot to explain. we see that when number of topic equals 11, the coherence score is the highest. Thus 11 is my </a:t>
            </a:r>
            <a:r>
              <a:rPr lang="en"/>
              <a:t>optimal number of topic.  Then I use my new topic number to re-run the model to get the key words and conclude the topics.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4435ac4196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4435ac4196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other two methods are K-means and NMF. The procedures are similar as Gensim model, but instead of </a:t>
            </a:r>
            <a:r>
              <a:rPr lang="en"/>
              <a:t>using</a:t>
            </a:r>
            <a:r>
              <a:rPr lang="en"/>
              <a:t> Countvectorizer, I use TF-IDF vectorizer in these 2 models. In the tunning part, I use elbow </a:t>
            </a:r>
            <a:r>
              <a:rPr lang="en"/>
              <a:t>method</a:t>
            </a:r>
            <a:r>
              <a:rPr lang="en"/>
              <a:t> for K-means and Coherence score for NMF model to find the optimal number of topic. However, both model do not show a clear answer. The right plot is the elbow method for K-means, the value drops smoothly, there is no big curve, so it’s hard to tell the optimal value. Then I decide to use 11 as optimal number of topic from gensim and sk-learn,  to re-run these two models and perform the key words.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4435ac4196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4435ac4196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After rerunning the model, I compared the results of the 4 methods and found them to be very similar but the result from NMF is more clear than others. Here I would like to show the results of the gensim and nmf methods. The left figure shows the results of the first four topics of gensim, which are about security, health care, jobs and tax, and government. The right figure shows the results of nmf, which are about government and democracy, and Both graphs show the weight of each topic word in this topic. Later in the visualization I will discuss all the topics.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9.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Obama Speech Analysis</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Sihan Wang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Sentiment</a:t>
            </a:r>
            <a:r>
              <a:rPr lang="en"/>
              <a:t> Analysis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Sentiment analysis</a:t>
            </a:r>
            <a:endParaRPr/>
          </a:p>
        </p:txBody>
      </p:sp>
      <p:sp>
        <p:nvSpPr>
          <p:cNvPr id="127" name="Google Shape;127;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3395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Overall Sentiments </a:t>
            </a:r>
            <a:endParaRPr/>
          </a:p>
        </p:txBody>
      </p:sp>
      <p:sp>
        <p:nvSpPr>
          <p:cNvPr id="133" name="Google Shape;133;p24"/>
          <p:cNvSpPr txBox="1"/>
          <p:nvPr>
            <p:ph idx="1" type="body"/>
          </p:nvPr>
        </p:nvSpPr>
        <p:spPr>
          <a:xfrm>
            <a:off x="447550" y="1152475"/>
            <a:ext cx="3295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Strong Positive: 364</a:t>
            </a:r>
            <a:endParaRPr/>
          </a:p>
          <a:p>
            <a:pPr indent="0" lvl="0" marL="0" rtl="0" algn="l">
              <a:spcBef>
                <a:spcPts val="1200"/>
              </a:spcBef>
              <a:spcAft>
                <a:spcPts val="0"/>
              </a:spcAft>
              <a:buNone/>
            </a:pPr>
            <a:r>
              <a:rPr lang="en"/>
              <a:t>Positive: 3</a:t>
            </a:r>
            <a:endParaRPr/>
          </a:p>
          <a:p>
            <a:pPr indent="0" lvl="0" marL="0" rtl="0" algn="l">
              <a:spcBef>
                <a:spcPts val="1200"/>
              </a:spcBef>
              <a:spcAft>
                <a:spcPts val="0"/>
              </a:spcAft>
              <a:buNone/>
            </a:pPr>
            <a:r>
              <a:rPr lang="en"/>
              <a:t>Neutral; 0</a:t>
            </a:r>
            <a:endParaRPr/>
          </a:p>
          <a:p>
            <a:pPr indent="0" lvl="0" marL="0" rtl="0" algn="l">
              <a:spcBef>
                <a:spcPts val="1200"/>
              </a:spcBef>
              <a:spcAft>
                <a:spcPts val="0"/>
              </a:spcAft>
              <a:buNone/>
            </a:pPr>
            <a:r>
              <a:rPr lang="en"/>
              <a:t>Negative: 2</a:t>
            </a:r>
            <a:endParaRPr/>
          </a:p>
          <a:p>
            <a:pPr indent="0" lvl="0" marL="0" rtl="0" algn="l">
              <a:spcBef>
                <a:spcPts val="1200"/>
              </a:spcBef>
              <a:spcAft>
                <a:spcPts val="1200"/>
              </a:spcAft>
              <a:buNone/>
            </a:pPr>
            <a:r>
              <a:rPr lang="en"/>
              <a:t>Strong Negative: 59</a:t>
            </a:r>
            <a:endParaRPr/>
          </a:p>
        </p:txBody>
      </p:sp>
      <p:pic>
        <p:nvPicPr>
          <p:cNvPr id="134" name="Google Shape;134;p24"/>
          <p:cNvPicPr preferRelativeResize="0"/>
          <p:nvPr/>
        </p:nvPicPr>
        <p:blipFill>
          <a:blip r:embed="rId3">
            <a:alphaModFix/>
          </a:blip>
          <a:stretch>
            <a:fillRect/>
          </a:stretch>
        </p:blipFill>
        <p:spPr>
          <a:xfrm>
            <a:off x="3859750" y="912275"/>
            <a:ext cx="4972550" cy="38968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311700" y="269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Sentiments for each topic</a:t>
            </a:r>
            <a:endParaRPr/>
          </a:p>
        </p:txBody>
      </p:sp>
      <p:sp>
        <p:nvSpPr>
          <p:cNvPr id="140" name="Google Shape;140;p25"/>
          <p:cNvSpPr txBox="1"/>
          <p:nvPr>
            <p:ph idx="1" type="body"/>
          </p:nvPr>
        </p:nvSpPr>
        <p:spPr>
          <a:xfrm>
            <a:off x="311700" y="1103800"/>
            <a:ext cx="3397500" cy="3167100"/>
          </a:xfrm>
          <a:prstGeom prst="rect">
            <a:avLst/>
          </a:prstGeom>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SzPts val="1700"/>
              <a:buChar char="●"/>
            </a:pPr>
            <a:r>
              <a:rPr lang="en" sz="1700"/>
              <a:t>Most of the </a:t>
            </a:r>
            <a:r>
              <a:rPr lang="en" sz="1700"/>
              <a:t>topics have more positive sentiment</a:t>
            </a:r>
            <a:endParaRPr sz="1700"/>
          </a:p>
          <a:p>
            <a:pPr indent="0" lvl="0" marL="0" rtl="0" algn="l">
              <a:lnSpc>
                <a:spcPct val="100000"/>
              </a:lnSpc>
              <a:spcBef>
                <a:spcPts val="1200"/>
              </a:spcBef>
              <a:spcAft>
                <a:spcPts val="0"/>
              </a:spcAft>
              <a:buNone/>
            </a:pPr>
            <a:r>
              <a:t/>
            </a:r>
            <a:endParaRPr sz="100"/>
          </a:p>
          <a:p>
            <a:pPr indent="-336550" lvl="0" marL="457200" rtl="0" algn="l">
              <a:lnSpc>
                <a:spcPct val="100000"/>
              </a:lnSpc>
              <a:spcBef>
                <a:spcPts val="1200"/>
              </a:spcBef>
              <a:spcAft>
                <a:spcPts val="0"/>
              </a:spcAft>
              <a:buSzPts val="1700"/>
              <a:buChar char="●"/>
            </a:pPr>
            <a:r>
              <a:rPr lang="en" sz="1700"/>
              <a:t>Military topic </a:t>
            </a:r>
            <a:r>
              <a:rPr lang="en" sz="1700"/>
              <a:t>has strongest negative sentiment compare to other topics</a:t>
            </a:r>
            <a:endParaRPr sz="1700"/>
          </a:p>
          <a:p>
            <a:pPr indent="0" lvl="0" marL="0" rtl="0" algn="l">
              <a:lnSpc>
                <a:spcPct val="100000"/>
              </a:lnSpc>
              <a:spcBef>
                <a:spcPts val="1200"/>
              </a:spcBef>
              <a:spcAft>
                <a:spcPts val="0"/>
              </a:spcAft>
              <a:buNone/>
            </a:pPr>
            <a:r>
              <a:t/>
            </a:r>
            <a:endParaRPr sz="200"/>
          </a:p>
          <a:p>
            <a:pPr indent="-336550" lvl="0" marL="457200" rtl="0" algn="l">
              <a:lnSpc>
                <a:spcPct val="100000"/>
              </a:lnSpc>
              <a:spcBef>
                <a:spcPts val="1200"/>
              </a:spcBef>
              <a:spcAft>
                <a:spcPts val="0"/>
              </a:spcAft>
              <a:buSzPts val="1700"/>
              <a:buChar char="●"/>
            </a:pPr>
            <a:r>
              <a:rPr lang="en" sz="1700"/>
              <a:t>When talking about democracy, health care, labour, economy and education, Obama had more optimistic tone</a:t>
            </a:r>
            <a:endParaRPr sz="1700"/>
          </a:p>
          <a:p>
            <a:pPr indent="0" lvl="0" marL="0" rtl="0" algn="l">
              <a:spcBef>
                <a:spcPts val="1200"/>
              </a:spcBef>
              <a:spcAft>
                <a:spcPts val="1200"/>
              </a:spcAft>
              <a:buNone/>
            </a:pPr>
            <a:r>
              <a:t/>
            </a:r>
            <a:endParaRPr sz="1700"/>
          </a:p>
        </p:txBody>
      </p:sp>
      <p:pic>
        <p:nvPicPr>
          <p:cNvPr id="141" name="Google Shape;141;p25"/>
          <p:cNvPicPr preferRelativeResize="0"/>
          <p:nvPr/>
        </p:nvPicPr>
        <p:blipFill>
          <a:blip r:embed="rId3">
            <a:alphaModFix/>
          </a:blip>
          <a:stretch>
            <a:fillRect/>
          </a:stretch>
        </p:blipFill>
        <p:spPr>
          <a:xfrm>
            <a:off x="3861600" y="994275"/>
            <a:ext cx="5130000" cy="367382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Topic visualization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Topics</a:t>
            </a:r>
            <a:endParaRPr/>
          </a:p>
        </p:txBody>
      </p:sp>
      <p:sp>
        <p:nvSpPr>
          <p:cNvPr id="152" name="Google Shape;152;p27"/>
          <p:cNvSpPr txBox="1"/>
          <p:nvPr>
            <p:ph idx="1" type="body"/>
          </p:nvPr>
        </p:nvSpPr>
        <p:spPr>
          <a:xfrm>
            <a:off x="311700" y="1130950"/>
            <a:ext cx="8520600" cy="37941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AutoNum type="arabicPeriod"/>
            </a:pPr>
            <a:r>
              <a:rPr lang="en" sz="2000"/>
              <a:t>Democracy and Human Rights Freedom</a:t>
            </a:r>
            <a:endParaRPr sz="2000"/>
          </a:p>
          <a:p>
            <a:pPr indent="-355600" lvl="0" marL="457200" rtl="0" algn="l">
              <a:spcBef>
                <a:spcPts val="0"/>
              </a:spcBef>
              <a:spcAft>
                <a:spcPts val="0"/>
              </a:spcAft>
              <a:buSzPts val="2000"/>
              <a:buAutoNum type="arabicPeriod"/>
            </a:pPr>
            <a:r>
              <a:rPr lang="en" sz="2000"/>
              <a:t>Economy and job opportunities</a:t>
            </a:r>
            <a:endParaRPr sz="2000"/>
          </a:p>
          <a:p>
            <a:pPr indent="-355600" lvl="0" marL="457200" rtl="0" algn="l">
              <a:spcBef>
                <a:spcPts val="0"/>
              </a:spcBef>
              <a:spcAft>
                <a:spcPts val="0"/>
              </a:spcAft>
              <a:buSzPts val="2000"/>
              <a:buAutoNum type="arabicPeriod"/>
            </a:pPr>
            <a:r>
              <a:rPr lang="en" sz="2000"/>
              <a:t>Obama’s second </a:t>
            </a:r>
            <a:r>
              <a:rPr lang="en" sz="2000"/>
              <a:t>presidential election</a:t>
            </a:r>
            <a:endParaRPr sz="2000"/>
          </a:p>
          <a:p>
            <a:pPr indent="-355600" lvl="0" marL="457200" rtl="0" algn="l">
              <a:spcBef>
                <a:spcPts val="0"/>
              </a:spcBef>
              <a:spcAft>
                <a:spcPts val="0"/>
              </a:spcAft>
              <a:buSzPts val="2000"/>
              <a:buAutoNum type="arabicPeriod"/>
            </a:pPr>
            <a:r>
              <a:rPr lang="en" sz="2000"/>
              <a:t>Military force and threat to Muslims in Iraq, Isil etc.</a:t>
            </a:r>
            <a:endParaRPr sz="2000"/>
          </a:p>
          <a:p>
            <a:pPr indent="-355600" lvl="0" marL="457200" rtl="0" algn="l">
              <a:spcBef>
                <a:spcPts val="0"/>
              </a:spcBef>
              <a:spcAft>
                <a:spcPts val="0"/>
              </a:spcAft>
              <a:buSzPts val="2000"/>
              <a:buAutoNum type="arabicPeriod"/>
            </a:pPr>
            <a:r>
              <a:rPr lang="en" sz="2000"/>
              <a:t>Education and family</a:t>
            </a:r>
            <a:endParaRPr sz="2000"/>
          </a:p>
          <a:p>
            <a:pPr indent="-355600" lvl="0" marL="457200" rtl="0" algn="l">
              <a:spcBef>
                <a:spcPts val="0"/>
              </a:spcBef>
              <a:spcAft>
                <a:spcPts val="0"/>
              </a:spcAft>
              <a:buSzPts val="2000"/>
              <a:buAutoNum type="arabicPeriod"/>
            </a:pPr>
            <a:r>
              <a:rPr lang="en" sz="2000"/>
              <a:t>Nuclear war in Iran</a:t>
            </a:r>
            <a:endParaRPr sz="2000"/>
          </a:p>
          <a:p>
            <a:pPr indent="-355600" lvl="0" marL="457200" rtl="0" algn="l">
              <a:spcBef>
                <a:spcPts val="0"/>
              </a:spcBef>
              <a:spcAft>
                <a:spcPts val="0"/>
              </a:spcAft>
              <a:buSzPts val="2000"/>
              <a:buAutoNum type="arabicPeriod"/>
            </a:pPr>
            <a:r>
              <a:rPr lang="en" sz="2000"/>
              <a:t>Health Care issues</a:t>
            </a:r>
            <a:endParaRPr sz="2000"/>
          </a:p>
          <a:p>
            <a:pPr indent="-355600" lvl="0" marL="457200" rtl="0" algn="l">
              <a:spcBef>
                <a:spcPts val="0"/>
              </a:spcBef>
              <a:spcAft>
                <a:spcPts val="0"/>
              </a:spcAft>
              <a:buSzPts val="2000"/>
              <a:buAutoNum type="arabicPeriod"/>
            </a:pPr>
            <a:r>
              <a:rPr lang="en" sz="2000"/>
              <a:t>Criminal Law and violence </a:t>
            </a:r>
            <a:endParaRPr sz="2000"/>
          </a:p>
          <a:p>
            <a:pPr indent="-355600" lvl="0" marL="457200" rtl="0" algn="l">
              <a:spcBef>
                <a:spcPts val="0"/>
              </a:spcBef>
              <a:spcAft>
                <a:spcPts val="0"/>
              </a:spcAft>
              <a:buSzPts val="2000"/>
              <a:buAutoNum type="arabicPeriod"/>
            </a:pPr>
            <a:r>
              <a:rPr lang="en" sz="2000"/>
              <a:t>Intelligence security and surveillance</a:t>
            </a:r>
            <a:endParaRPr sz="2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28"/>
          <p:cNvPicPr preferRelativeResize="0"/>
          <p:nvPr/>
        </p:nvPicPr>
        <p:blipFill>
          <a:blip r:embed="rId3">
            <a:alphaModFix/>
          </a:blip>
          <a:stretch>
            <a:fillRect/>
          </a:stretch>
        </p:blipFill>
        <p:spPr>
          <a:xfrm>
            <a:off x="212675" y="152400"/>
            <a:ext cx="8718648"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9"/>
          <p:cNvSpPr txBox="1"/>
          <p:nvPr>
            <p:ph type="title"/>
          </p:nvPr>
        </p:nvSpPr>
        <p:spPr>
          <a:xfrm>
            <a:off x="311700" y="290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Count Topic </a:t>
            </a:r>
            <a:endParaRPr/>
          </a:p>
        </p:txBody>
      </p:sp>
      <p:sp>
        <p:nvSpPr>
          <p:cNvPr id="163" name="Google Shape;163;p29"/>
          <p:cNvSpPr txBox="1"/>
          <p:nvPr>
            <p:ph idx="1" type="body"/>
          </p:nvPr>
        </p:nvSpPr>
        <p:spPr>
          <a:xfrm>
            <a:off x="311700" y="1471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 Result of NMF</a:t>
            </a:r>
            <a:endParaRPr/>
          </a:p>
        </p:txBody>
      </p:sp>
      <p:pic>
        <p:nvPicPr>
          <p:cNvPr id="164" name="Google Shape;164;p29"/>
          <p:cNvPicPr preferRelativeResize="0"/>
          <p:nvPr/>
        </p:nvPicPr>
        <p:blipFill rotWithShape="1">
          <a:blip r:embed="rId3">
            <a:alphaModFix/>
          </a:blip>
          <a:srcRect b="0" l="0" r="-6496" t="-6496"/>
          <a:stretch/>
        </p:blipFill>
        <p:spPr>
          <a:xfrm>
            <a:off x="2572050" y="141175"/>
            <a:ext cx="5307800" cy="4746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0"/>
          <p:cNvSpPr txBox="1"/>
          <p:nvPr>
            <p:ph type="title"/>
          </p:nvPr>
        </p:nvSpPr>
        <p:spPr>
          <a:xfrm>
            <a:off x="311700" y="1895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Health Care</a:t>
            </a:r>
            <a:endParaRPr/>
          </a:p>
        </p:txBody>
      </p:sp>
      <p:sp>
        <p:nvSpPr>
          <p:cNvPr id="170" name="Google Shape;170;p30"/>
          <p:cNvSpPr txBox="1"/>
          <p:nvPr>
            <p:ph idx="1" type="body"/>
          </p:nvPr>
        </p:nvSpPr>
        <p:spPr>
          <a:xfrm>
            <a:off x="311700" y="857825"/>
            <a:ext cx="3977400" cy="3942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Important events happened between 2011-2013: </a:t>
            </a:r>
            <a:endParaRPr/>
          </a:p>
          <a:p>
            <a:pPr indent="-342900" lvl="0" marL="457200" rtl="0" algn="l">
              <a:spcBef>
                <a:spcPts val="1200"/>
              </a:spcBef>
              <a:spcAft>
                <a:spcPts val="0"/>
              </a:spcAft>
              <a:buSzPts val="1800"/>
              <a:buAutoNum type="arabicPeriod"/>
            </a:pPr>
            <a:r>
              <a:rPr lang="en"/>
              <a:t>Health Care Reform Bill</a:t>
            </a:r>
            <a:endParaRPr/>
          </a:p>
          <a:p>
            <a:pPr indent="-342900" lvl="0" marL="457200" rtl="0" algn="l">
              <a:spcBef>
                <a:spcPts val="0"/>
              </a:spcBef>
              <a:spcAft>
                <a:spcPts val="0"/>
              </a:spcAft>
              <a:buSzPts val="1800"/>
              <a:buAutoNum type="arabicPeriod"/>
            </a:pPr>
            <a:r>
              <a:rPr lang="en"/>
              <a:t>Affordable Care Act</a:t>
            </a:r>
            <a:endParaRPr/>
          </a:p>
          <a:p>
            <a:pPr indent="0" lvl="0" marL="0" rtl="0" algn="l">
              <a:spcBef>
                <a:spcPts val="1200"/>
              </a:spcBef>
              <a:spcAft>
                <a:spcPts val="1200"/>
              </a:spcAft>
              <a:buNone/>
            </a:pPr>
            <a:r>
              <a:rPr lang="en"/>
              <a:t>Obama's speech had a significant influence on promoting health care in the United States, which was fairly reasonable given that health care was his major political accomplishment. </a:t>
            </a:r>
            <a:endParaRPr/>
          </a:p>
        </p:txBody>
      </p:sp>
      <p:pic>
        <p:nvPicPr>
          <p:cNvPr id="171" name="Google Shape;171;p30"/>
          <p:cNvPicPr preferRelativeResize="0"/>
          <p:nvPr/>
        </p:nvPicPr>
        <p:blipFill>
          <a:blip r:embed="rId3">
            <a:alphaModFix/>
          </a:blip>
          <a:stretch>
            <a:fillRect/>
          </a:stretch>
        </p:blipFill>
        <p:spPr>
          <a:xfrm>
            <a:off x="4289100" y="400875"/>
            <a:ext cx="4543200" cy="43417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Economy and Employment</a:t>
            </a:r>
            <a:endParaRPr/>
          </a:p>
        </p:txBody>
      </p:sp>
      <p:sp>
        <p:nvSpPr>
          <p:cNvPr id="177" name="Google Shape;177;p31"/>
          <p:cNvSpPr txBox="1"/>
          <p:nvPr>
            <p:ph idx="1" type="body"/>
          </p:nvPr>
        </p:nvSpPr>
        <p:spPr>
          <a:xfrm>
            <a:off x="311700" y="1152475"/>
            <a:ext cx="3639300" cy="39909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a:t>Important events happened between 2009 - 2012:</a:t>
            </a:r>
            <a:endParaRPr/>
          </a:p>
          <a:p>
            <a:pPr indent="-334327" lvl="0" marL="457200" rtl="0" algn="l">
              <a:spcBef>
                <a:spcPts val="1200"/>
              </a:spcBef>
              <a:spcAft>
                <a:spcPts val="0"/>
              </a:spcAft>
              <a:buSzPct val="100000"/>
              <a:buAutoNum type="arabicPeriod"/>
            </a:pPr>
            <a:r>
              <a:rPr lang="en"/>
              <a:t>American Recovery and Reinvestment</a:t>
            </a:r>
            <a:endParaRPr/>
          </a:p>
          <a:p>
            <a:pPr indent="-334327" lvl="0" marL="457200" rtl="0" algn="l">
              <a:spcBef>
                <a:spcPts val="0"/>
              </a:spcBef>
              <a:spcAft>
                <a:spcPts val="0"/>
              </a:spcAft>
              <a:buSzPct val="100000"/>
              <a:buAutoNum type="arabicPeriod"/>
            </a:pPr>
            <a:r>
              <a:rPr lang="en"/>
              <a:t>American Job Act</a:t>
            </a:r>
            <a:endParaRPr/>
          </a:p>
          <a:p>
            <a:pPr indent="0" lvl="0" marL="0" rtl="0" algn="l">
              <a:spcBef>
                <a:spcPts val="1200"/>
              </a:spcBef>
              <a:spcAft>
                <a:spcPts val="0"/>
              </a:spcAft>
              <a:buNone/>
            </a:pPr>
            <a:r>
              <a:rPr lang="en"/>
              <a:t>Another of Obama's accomplishments is to the U.S. economy and jobs. As a result of his proposals and speeches, the unemployment rate has greatly decreased, and the country's economy and global trade have slowly increased.</a:t>
            </a:r>
            <a:endParaRPr/>
          </a:p>
          <a:p>
            <a:pPr indent="0" lvl="0" marL="0" rtl="0" algn="l">
              <a:spcBef>
                <a:spcPts val="1200"/>
              </a:spcBef>
              <a:spcAft>
                <a:spcPts val="1200"/>
              </a:spcAft>
              <a:buNone/>
            </a:pPr>
            <a:r>
              <a:t/>
            </a:r>
            <a:endParaRPr/>
          </a:p>
        </p:txBody>
      </p:sp>
      <p:pic>
        <p:nvPicPr>
          <p:cNvPr id="178" name="Google Shape;178;p31"/>
          <p:cNvPicPr preferRelativeResize="0"/>
          <p:nvPr/>
        </p:nvPicPr>
        <p:blipFill>
          <a:blip r:embed="rId3">
            <a:alphaModFix/>
          </a:blip>
          <a:stretch>
            <a:fillRect/>
          </a:stretch>
        </p:blipFill>
        <p:spPr>
          <a:xfrm>
            <a:off x="4290675" y="541150"/>
            <a:ext cx="4541625" cy="4061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Speech</a:t>
            </a:r>
            <a:r>
              <a:rPr lang="en"/>
              <a:t> analyzing procedures</a:t>
            </a:r>
            <a:endParaRPr/>
          </a:p>
        </p:txBody>
      </p:sp>
      <p:sp>
        <p:nvSpPr>
          <p:cNvPr id="66" name="Google Shape;66;p14"/>
          <p:cNvSpPr txBox="1"/>
          <p:nvPr>
            <p:ph idx="1" type="body"/>
          </p:nvPr>
        </p:nvSpPr>
        <p:spPr>
          <a:xfrm>
            <a:off x="311700" y="1243300"/>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AutoNum type="arabicPeriod"/>
            </a:pPr>
            <a:r>
              <a:rPr lang="en" sz="2200"/>
              <a:t>Data collection</a:t>
            </a:r>
            <a:endParaRPr sz="2200"/>
          </a:p>
          <a:p>
            <a:pPr indent="-368300" lvl="0" marL="457200" rtl="0" algn="l">
              <a:spcBef>
                <a:spcPts val="0"/>
              </a:spcBef>
              <a:spcAft>
                <a:spcPts val="0"/>
              </a:spcAft>
              <a:buSzPts val="2200"/>
              <a:buAutoNum type="arabicPeriod"/>
            </a:pPr>
            <a:r>
              <a:rPr lang="en" sz="2200"/>
              <a:t>Data cleaning</a:t>
            </a:r>
            <a:endParaRPr sz="2200"/>
          </a:p>
          <a:p>
            <a:pPr indent="-368300" lvl="0" marL="457200" rtl="0" algn="l">
              <a:spcBef>
                <a:spcPts val="0"/>
              </a:spcBef>
              <a:spcAft>
                <a:spcPts val="0"/>
              </a:spcAft>
              <a:buSzPts val="2200"/>
              <a:buAutoNum type="arabicPeriod"/>
            </a:pPr>
            <a:r>
              <a:rPr lang="en" sz="2200"/>
              <a:t>NLP with different methods</a:t>
            </a:r>
            <a:endParaRPr sz="2200"/>
          </a:p>
          <a:p>
            <a:pPr indent="-368300" lvl="0" marL="457200" rtl="0" algn="l">
              <a:spcBef>
                <a:spcPts val="0"/>
              </a:spcBef>
              <a:spcAft>
                <a:spcPts val="0"/>
              </a:spcAft>
              <a:buSzPts val="2200"/>
              <a:buAutoNum type="arabicPeriod"/>
            </a:pPr>
            <a:r>
              <a:rPr lang="en" sz="2200"/>
              <a:t>Sentimental Analysis</a:t>
            </a:r>
            <a:endParaRPr sz="2200"/>
          </a:p>
          <a:p>
            <a:pPr indent="-368300" lvl="0" marL="457200" rtl="0" algn="l">
              <a:spcBef>
                <a:spcPts val="0"/>
              </a:spcBef>
              <a:spcAft>
                <a:spcPts val="0"/>
              </a:spcAft>
              <a:buSzPts val="2200"/>
              <a:buAutoNum type="arabicPeriod"/>
            </a:pPr>
            <a:r>
              <a:rPr lang="en" sz="2200"/>
              <a:t>Topic Modeling Visualization</a:t>
            </a:r>
            <a:endParaRPr sz="2200"/>
          </a:p>
          <a:p>
            <a:pPr indent="-368300" lvl="0" marL="457200" rtl="0" algn="l">
              <a:spcBef>
                <a:spcPts val="0"/>
              </a:spcBef>
              <a:spcAft>
                <a:spcPts val="0"/>
              </a:spcAft>
              <a:buSzPts val="2200"/>
              <a:buAutoNum type="arabicPeriod"/>
            </a:pPr>
            <a:r>
              <a:rPr lang="en" sz="2200"/>
              <a:t>Conclusion</a:t>
            </a:r>
            <a:endParaRPr sz="2200"/>
          </a:p>
        </p:txBody>
      </p:sp>
      <p:pic>
        <p:nvPicPr>
          <p:cNvPr id="67" name="Google Shape;67;p14"/>
          <p:cNvPicPr preferRelativeResize="0"/>
          <p:nvPr/>
        </p:nvPicPr>
        <p:blipFill>
          <a:blip r:embed="rId3">
            <a:alphaModFix/>
          </a:blip>
          <a:stretch>
            <a:fillRect/>
          </a:stretch>
        </p:blipFill>
        <p:spPr>
          <a:xfrm>
            <a:off x="4572000" y="923750"/>
            <a:ext cx="4260302" cy="373595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2"/>
          <p:cNvSpPr txBox="1"/>
          <p:nvPr>
            <p:ph type="title"/>
          </p:nvPr>
        </p:nvSpPr>
        <p:spPr>
          <a:xfrm>
            <a:off x="311700" y="293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Education </a:t>
            </a:r>
            <a:endParaRPr/>
          </a:p>
        </p:txBody>
      </p:sp>
      <p:sp>
        <p:nvSpPr>
          <p:cNvPr id="184" name="Google Shape;184;p32"/>
          <p:cNvSpPr txBox="1"/>
          <p:nvPr>
            <p:ph idx="1" type="body"/>
          </p:nvPr>
        </p:nvSpPr>
        <p:spPr>
          <a:xfrm>
            <a:off x="311700" y="953750"/>
            <a:ext cx="4002900" cy="3615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Important events happened between 2009-2014:</a:t>
            </a:r>
            <a:endParaRPr/>
          </a:p>
          <a:p>
            <a:pPr indent="-342900" lvl="0" marL="457200" rtl="0" algn="l">
              <a:spcBef>
                <a:spcPts val="1200"/>
              </a:spcBef>
              <a:spcAft>
                <a:spcPts val="0"/>
              </a:spcAft>
              <a:buSzPts val="1800"/>
              <a:buAutoNum type="arabicPeriod"/>
            </a:pPr>
            <a:r>
              <a:rPr lang="en"/>
              <a:t>Veteran education reform</a:t>
            </a:r>
            <a:endParaRPr/>
          </a:p>
          <a:p>
            <a:pPr indent="-342900" lvl="0" marL="457200" rtl="0" algn="l">
              <a:spcBef>
                <a:spcPts val="0"/>
              </a:spcBef>
              <a:spcAft>
                <a:spcPts val="0"/>
              </a:spcAft>
              <a:buSzPts val="1800"/>
              <a:buAutoNum type="arabicPeriod"/>
            </a:pPr>
            <a:r>
              <a:rPr lang="en"/>
              <a:t>No child left behind law</a:t>
            </a:r>
            <a:endParaRPr/>
          </a:p>
          <a:p>
            <a:pPr indent="0" lvl="0" marL="0" rtl="0" algn="l">
              <a:spcBef>
                <a:spcPts val="1200"/>
              </a:spcBef>
              <a:spcAft>
                <a:spcPts val="1200"/>
              </a:spcAft>
              <a:buNone/>
            </a:pPr>
            <a:r>
              <a:rPr lang="en"/>
              <a:t>Children in America now have more access to school, and the advancement of American education has been accelerated by Obama's remarks and actions to bring about official education reform.</a:t>
            </a:r>
            <a:endParaRPr/>
          </a:p>
        </p:txBody>
      </p:sp>
      <p:pic>
        <p:nvPicPr>
          <p:cNvPr id="185" name="Google Shape;185;p32"/>
          <p:cNvPicPr preferRelativeResize="0"/>
          <p:nvPr/>
        </p:nvPicPr>
        <p:blipFill>
          <a:blip r:embed="rId3">
            <a:alphaModFix/>
          </a:blip>
          <a:stretch>
            <a:fillRect/>
          </a:stretch>
        </p:blipFill>
        <p:spPr>
          <a:xfrm>
            <a:off x="4439050" y="544950"/>
            <a:ext cx="4393251" cy="42505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3"/>
          <p:cNvSpPr txBox="1"/>
          <p:nvPr>
            <p:ph type="title"/>
          </p:nvPr>
        </p:nvSpPr>
        <p:spPr>
          <a:xfrm>
            <a:off x="311700" y="2418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Military Spending</a:t>
            </a:r>
            <a:endParaRPr/>
          </a:p>
        </p:txBody>
      </p:sp>
      <p:sp>
        <p:nvSpPr>
          <p:cNvPr id="191" name="Google Shape;191;p33"/>
          <p:cNvSpPr txBox="1"/>
          <p:nvPr>
            <p:ph idx="1" type="body"/>
          </p:nvPr>
        </p:nvSpPr>
        <p:spPr>
          <a:xfrm>
            <a:off x="311700" y="1152475"/>
            <a:ext cx="36582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2" name="Google Shape;192;p33"/>
          <p:cNvPicPr preferRelativeResize="0"/>
          <p:nvPr/>
        </p:nvPicPr>
        <p:blipFill>
          <a:blip r:embed="rId3">
            <a:alphaModFix/>
          </a:blip>
          <a:stretch>
            <a:fillRect/>
          </a:stretch>
        </p:blipFill>
        <p:spPr>
          <a:xfrm>
            <a:off x="4572000" y="945900"/>
            <a:ext cx="4361900" cy="3829550"/>
          </a:xfrm>
          <a:prstGeom prst="rect">
            <a:avLst/>
          </a:prstGeom>
          <a:noFill/>
          <a:ln>
            <a:noFill/>
          </a:ln>
        </p:spPr>
      </p:pic>
      <p:pic>
        <p:nvPicPr>
          <p:cNvPr id="193" name="Google Shape;193;p33"/>
          <p:cNvPicPr preferRelativeResize="0"/>
          <p:nvPr/>
        </p:nvPicPr>
        <p:blipFill>
          <a:blip r:embed="rId4">
            <a:alphaModFix/>
          </a:blip>
          <a:stretch>
            <a:fillRect/>
          </a:stretch>
        </p:blipFill>
        <p:spPr>
          <a:xfrm>
            <a:off x="311700" y="985250"/>
            <a:ext cx="3975324" cy="37508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4"/>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Conclusion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a:p>
        </p:txBody>
      </p:sp>
      <p:sp>
        <p:nvSpPr>
          <p:cNvPr id="204" name="Google Shape;204;p35"/>
          <p:cNvSpPr txBox="1"/>
          <p:nvPr>
            <p:ph idx="1" type="body"/>
          </p:nvPr>
        </p:nvSpPr>
        <p:spPr>
          <a:xfrm>
            <a:off x="311700" y="1137325"/>
            <a:ext cx="8520600" cy="34164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Data preparation: BeautifulSoup, and NLTK</a:t>
            </a:r>
            <a:endParaRPr sz="2000"/>
          </a:p>
          <a:p>
            <a:pPr indent="-355600" lvl="0" marL="457200" rtl="0" algn="l">
              <a:spcBef>
                <a:spcPts val="0"/>
              </a:spcBef>
              <a:spcAft>
                <a:spcPts val="0"/>
              </a:spcAft>
              <a:buSzPts val="2000"/>
              <a:buChar char="●"/>
            </a:pPr>
            <a:r>
              <a:rPr lang="en" sz="2000"/>
              <a:t>Topic Modelling: Gensim LDA, Sk-Learn LDA, K-Means, and NMF</a:t>
            </a:r>
            <a:endParaRPr sz="2000"/>
          </a:p>
          <a:p>
            <a:pPr indent="-355600" lvl="0" marL="457200" rtl="0" algn="l">
              <a:spcBef>
                <a:spcPts val="0"/>
              </a:spcBef>
              <a:spcAft>
                <a:spcPts val="0"/>
              </a:spcAft>
              <a:buSzPts val="2000"/>
              <a:buChar char="●"/>
            </a:pPr>
            <a:r>
              <a:rPr lang="en" sz="2000"/>
              <a:t>Sentimental Analysis: Textblob, and SentimentIntensitAnalyzer</a:t>
            </a:r>
            <a:endParaRPr sz="2000"/>
          </a:p>
          <a:p>
            <a:pPr indent="-355600" lvl="0" marL="457200" rtl="0" algn="l">
              <a:spcBef>
                <a:spcPts val="0"/>
              </a:spcBef>
              <a:spcAft>
                <a:spcPts val="0"/>
              </a:spcAft>
              <a:buSzPts val="2000"/>
              <a:buChar char="●"/>
            </a:pPr>
            <a:r>
              <a:rPr lang="en" sz="2000"/>
              <a:t>428 Obama speeches can be classified into approximately 9 clusters</a:t>
            </a:r>
            <a:endParaRPr sz="2000"/>
          </a:p>
          <a:p>
            <a:pPr indent="-355600" lvl="0" marL="457200" rtl="0" algn="l">
              <a:spcBef>
                <a:spcPts val="0"/>
              </a:spcBef>
              <a:spcAft>
                <a:spcPts val="0"/>
              </a:spcAft>
              <a:buSzPts val="2000"/>
              <a:buChar char="●"/>
            </a:pPr>
            <a:r>
              <a:rPr lang="en" sz="2000"/>
              <a:t>Most of his speeches are about democracy, economy, health care</a:t>
            </a:r>
            <a:endParaRPr sz="2000"/>
          </a:p>
          <a:p>
            <a:pPr indent="-355600" lvl="0" marL="457200" rtl="0" algn="l">
              <a:spcBef>
                <a:spcPts val="0"/>
              </a:spcBef>
              <a:spcAft>
                <a:spcPts val="0"/>
              </a:spcAft>
              <a:buSzPts val="2000"/>
              <a:buChar char="●"/>
            </a:pPr>
            <a:r>
              <a:rPr lang="en" sz="2000"/>
              <a:t>Obama’s speeches are more positive </a:t>
            </a:r>
            <a:endParaRPr sz="2000"/>
          </a:p>
          <a:p>
            <a:pPr indent="-355600" lvl="0" marL="457200" rtl="0" algn="l">
              <a:spcBef>
                <a:spcPts val="0"/>
              </a:spcBef>
              <a:spcAft>
                <a:spcPts val="0"/>
              </a:spcAft>
              <a:buSzPts val="2000"/>
              <a:buChar char="●"/>
            </a:pPr>
            <a:r>
              <a:rPr lang="en" sz="2000"/>
              <a:t>External Factors: Military costs and Nuclear safety, Education, Economy and employment, and health care. </a:t>
            </a:r>
            <a:endParaRPr sz="2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6"/>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Thanks for listening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671250" y="2141250"/>
            <a:ext cx="7852200" cy="8610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4800"/>
              <a:t>Data Collecting and Pre-processing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Collecting</a:t>
            </a:r>
            <a:endParaRPr/>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BeautifulSoup to fetch the URL of each speech</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AutoNum type="arabicPeriod"/>
            </a:pPr>
            <a:r>
              <a:rPr lang="en"/>
              <a:t>BeautifulSoup to extract the title, </a:t>
            </a:r>
            <a:endParaRPr/>
          </a:p>
          <a:p>
            <a:pPr indent="0" lvl="0" marL="457200" rtl="0" algn="l">
              <a:spcBef>
                <a:spcPts val="1200"/>
              </a:spcBef>
              <a:spcAft>
                <a:spcPts val="0"/>
              </a:spcAft>
              <a:buNone/>
            </a:pPr>
            <a:r>
              <a:rPr lang="en"/>
              <a:t>date, and content of each speech</a:t>
            </a:r>
            <a:endParaRPr/>
          </a:p>
          <a:p>
            <a:pPr indent="0" lvl="0" marL="0" rtl="0" algn="l">
              <a:spcBef>
                <a:spcPts val="1200"/>
              </a:spcBef>
              <a:spcAft>
                <a:spcPts val="1200"/>
              </a:spcAft>
              <a:buNone/>
            </a:pPr>
            <a:r>
              <a:t/>
            </a:r>
            <a:endParaRPr/>
          </a:p>
        </p:txBody>
      </p:sp>
      <p:pic>
        <p:nvPicPr>
          <p:cNvPr id="79" name="Google Shape;79;p16"/>
          <p:cNvPicPr preferRelativeResize="0"/>
          <p:nvPr/>
        </p:nvPicPr>
        <p:blipFill>
          <a:blip r:embed="rId3">
            <a:alphaModFix/>
          </a:blip>
          <a:stretch>
            <a:fillRect/>
          </a:stretch>
        </p:blipFill>
        <p:spPr>
          <a:xfrm>
            <a:off x="513300" y="1812977"/>
            <a:ext cx="8117398" cy="291350"/>
          </a:xfrm>
          <a:prstGeom prst="rect">
            <a:avLst/>
          </a:prstGeom>
          <a:noFill/>
          <a:ln>
            <a:noFill/>
          </a:ln>
        </p:spPr>
      </p:pic>
      <p:pic>
        <p:nvPicPr>
          <p:cNvPr id="80" name="Google Shape;80;p16"/>
          <p:cNvPicPr preferRelativeResize="0"/>
          <p:nvPr/>
        </p:nvPicPr>
        <p:blipFill>
          <a:blip r:embed="rId4">
            <a:alphaModFix/>
          </a:blip>
          <a:stretch>
            <a:fillRect/>
          </a:stretch>
        </p:blipFill>
        <p:spPr>
          <a:xfrm>
            <a:off x="4314625" y="2571749"/>
            <a:ext cx="3984950" cy="20555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Pre-processing</a:t>
            </a:r>
            <a:endParaRPr/>
          </a:p>
        </p:txBody>
      </p:sp>
      <p:sp>
        <p:nvSpPr>
          <p:cNvPr id="86" name="Google Shape;86;p17"/>
          <p:cNvSpPr txBox="1"/>
          <p:nvPr>
            <p:ph idx="1" type="body"/>
          </p:nvPr>
        </p:nvSpPr>
        <p:spPr>
          <a:xfrm>
            <a:off x="311700" y="1152475"/>
            <a:ext cx="8520600" cy="27987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AutoNum type="arabicPeriod"/>
            </a:pPr>
            <a:r>
              <a:rPr lang="en"/>
              <a:t>Regular expression and nltk tokenizer</a:t>
            </a:r>
            <a:endParaRPr/>
          </a:p>
          <a:p>
            <a:pPr indent="0" lvl="0" marL="0" rtl="0" algn="l">
              <a:spcBef>
                <a:spcPts val="1200"/>
              </a:spcBef>
              <a:spcAft>
                <a:spcPts val="0"/>
              </a:spcAft>
              <a:buNone/>
            </a:pPr>
            <a:r>
              <a:rPr lang="en"/>
              <a:t>          </a:t>
            </a:r>
            <a:r>
              <a:rPr lang="en" sz="1700"/>
              <a:t>  – Remove all punctuations, numbers, special characters, then lowercase </a:t>
            </a:r>
            <a:endParaRPr sz="1700"/>
          </a:p>
          <a:p>
            <a:pPr indent="-334327" lvl="0" marL="457200" rtl="0" algn="l">
              <a:spcBef>
                <a:spcPts val="1200"/>
              </a:spcBef>
              <a:spcAft>
                <a:spcPts val="0"/>
              </a:spcAft>
              <a:buSzPct val="100000"/>
              <a:buAutoNum type="arabicPeriod"/>
            </a:pPr>
            <a:r>
              <a:rPr lang="en"/>
              <a:t>Stemmer</a:t>
            </a:r>
            <a:endParaRPr/>
          </a:p>
          <a:p>
            <a:pPr indent="0" lvl="0" marL="0" rtl="0" algn="l">
              <a:spcBef>
                <a:spcPts val="1200"/>
              </a:spcBef>
              <a:spcAft>
                <a:spcPts val="0"/>
              </a:spcAft>
              <a:buNone/>
            </a:pPr>
            <a:r>
              <a:rPr lang="en"/>
              <a:t>            –</a:t>
            </a:r>
            <a:r>
              <a:rPr lang="en" sz="1600"/>
              <a:t> Lower the inflation of words into root words by cutting the prefix and suffix</a:t>
            </a:r>
            <a:endParaRPr sz="1600"/>
          </a:p>
          <a:p>
            <a:pPr indent="-334327" lvl="0" marL="457200" rtl="0" algn="l">
              <a:spcBef>
                <a:spcPts val="1200"/>
              </a:spcBef>
              <a:spcAft>
                <a:spcPts val="0"/>
              </a:spcAft>
              <a:buSzPct val="100000"/>
              <a:buAutoNum type="arabicPeriod"/>
            </a:pPr>
            <a:r>
              <a:rPr lang="en"/>
              <a:t>Word Lemmatizer</a:t>
            </a:r>
            <a:endParaRPr/>
          </a:p>
          <a:p>
            <a:pPr indent="0" lvl="0" marL="457200" rtl="0" algn="l">
              <a:spcBef>
                <a:spcPts val="1200"/>
              </a:spcBef>
              <a:spcAft>
                <a:spcPts val="0"/>
              </a:spcAft>
              <a:buNone/>
            </a:pPr>
            <a:r>
              <a:rPr lang="en"/>
              <a:t>    – </a:t>
            </a:r>
            <a:r>
              <a:rPr lang="en" sz="1600"/>
              <a:t>Classify the nouns and verbs in the speeches</a:t>
            </a:r>
            <a:endParaRPr sz="1600"/>
          </a:p>
          <a:p>
            <a:pPr indent="0" lvl="0" marL="0" rtl="0" algn="l">
              <a:spcBef>
                <a:spcPts val="1200"/>
              </a:spcBef>
              <a:spcAft>
                <a:spcPts val="1200"/>
              </a:spcAft>
              <a:buNone/>
            </a:pPr>
            <a:r>
              <a:t/>
            </a:r>
            <a:endParaRPr/>
          </a:p>
        </p:txBody>
      </p:sp>
      <p:pic>
        <p:nvPicPr>
          <p:cNvPr id="87" name="Google Shape;87;p17"/>
          <p:cNvPicPr preferRelativeResize="0"/>
          <p:nvPr/>
        </p:nvPicPr>
        <p:blipFill>
          <a:blip r:embed="rId3">
            <a:alphaModFix/>
          </a:blip>
          <a:stretch>
            <a:fillRect/>
          </a:stretch>
        </p:blipFill>
        <p:spPr>
          <a:xfrm>
            <a:off x="1574800" y="3616299"/>
            <a:ext cx="5994398" cy="1275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NLP Topic Modelling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Models: </a:t>
            </a:r>
            <a:r>
              <a:rPr lang="en" sz="2666"/>
              <a:t>Gensim and Sk-Learn</a:t>
            </a:r>
            <a:endParaRPr sz="2666"/>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Model procedure                                        Optimal topic number = 11</a:t>
            </a:r>
            <a:endParaRPr/>
          </a:p>
          <a:p>
            <a:pPr indent="0" lvl="0" marL="0" rtl="0" algn="l">
              <a:spcBef>
                <a:spcPts val="1200"/>
              </a:spcBef>
              <a:spcAft>
                <a:spcPts val="1200"/>
              </a:spcAft>
              <a:buNone/>
            </a:pPr>
            <a:r>
              <a:t/>
            </a:r>
            <a:endParaRPr/>
          </a:p>
        </p:txBody>
      </p:sp>
      <p:pic>
        <p:nvPicPr>
          <p:cNvPr id="99" name="Google Shape;99;p19"/>
          <p:cNvPicPr preferRelativeResize="0"/>
          <p:nvPr/>
        </p:nvPicPr>
        <p:blipFill>
          <a:blip r:embed="rId3">
            <a:alphaModFix/>
          </a:blip>
          <a:stretch>
            <a:fillRect/>
          </a:stretch>
        </p:blipFill>
        <p:spPr>
          <a:xfrm>
            <a:off x="614899" y="1761800"/>
            <a:ext cx="3223150" cy="3028076"/>
          </a:xfrm>
          <a:prstGeom prst="rect">
            <a:avLst/>
          </a:prstGeom>
          <a:noFill/>
          <a:ln>
            <a:noFill/>
          </a:ln>
        </p:spPr>
      </p:pic>
      <p:pic>
        <p:nvPicPr>
          <p:cNvPr id="100" name="Google Shape;100;p19"/>
          <p:cNvPicPr preferRelativeResize="0"/>
          <p:nvPr/>
        </p:nvPicPr>
        <p:blipFill>
          <a:blip r:embed="rId4">
            <a:alphaModFix/>
          </a:blip>
          <a:stretch>
            <a:fillRect/>
          </a:stretch>
        </p:blipFill>
        <p:spPr>
          <a:xfrm>
            <a:off x="4572000" y="1761800"/>
            <a:ext cx="4158227" cy="30280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Models: K-mean and NMF</a:t>
            </a:r>
            <a:endParaRPr/>
          </a:p>
        </p:txBody>
      </p:sp>
      <p:sp>
        <p:nvSpPr>
          <p:cNvPr id="106" name="Google Shape;106;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    Model </a:t>
            </a:r>
            <a:r>
              <a:rPr lang="en"/>
              <a:t>procedure                                 Optimal topic number (no clear answer)        </a:t>
            </a:r>
            <a:endParaRPr/>
          </a:p>
        </p:txBody>
      </p:sp>
      <p:pic>
        <p:nvPicPr>
          <p:cNvPr id="107" name="Google Shape;107;p20"/>
          <p:cNvPicPr preferRelativeResize="0"/>
          <p:nvPr/>
        </p:nvPicPr>
        <p:blipFill>
          <a:blip r:embed="rId3">
            <a:alphaModFix/>
          </a:blip>
          <a:stretch>
            <a:fillRect/>
          </a:stretch>
        </p:blipFill>
        <p:spPr>
          <a:xfrm>
            <a:off x="658200" y="1775875"/>
            <a:ext cx="2991450" cy="2999700"/>
          </a:xfrm>
          <a:prstGeom prst="rect">
            <a:avLst/>
          </a:prstGeom>
          <a:noFill/>
          <a:ln>
            <a:noFill/>
          </a:ln>
        </p:spPr>
      </p:pic>
      <p:pic>
        <p:nvPicPr>
          <p:cNvPr id="108" name="Google Shape;108;p20"/>
          <p:cNvPicPr preferRelativeResize="0"/>
          <p:nvPr/>
        </p:nvPicPr>
        <p:blipFill>
          <a:blip r:embed="rId4">
            <a:alphaModFix/>
          </a:blip>
          <a:stretch>
            <a:fillRect/>
          </a:stretch>
        </p:blipFill>
        <p:spPr>
          <a:xfrm>
            <a:off x="4192775" y="1775876"/>
            <a:ext cx="4542695" cy="29997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 of topic modeling</a:t>
            </a:r>
            <a:endParaRPr/>
          </a:p>
        </p:txBody>
      </p:sp>
      <p:sp>
        <p:nvSpPr>
          <p:cNvPr id="114" name="Google Shape;114;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 Output of Gensim model                       Output of NMF model</a:t>
            </a:r>
            <a:endParaRPr/>
          </a:p>
        </p:txBody>
      </p:sp>
      <p:pic>
        <p:nvPicPr>
          <p:cNvPr id="115" name="Google Shape;115;p21"/>
          <p:cNvPicPr preferRelativeResize="0"/>
          <p:nvPr/>
        </p:nvPicPr>
        <p:blipFill>
          <a:blip r:embed="rId3">
            <a:alphaModFix/>
          </a:blip>
          <a:stretch>
            <a:fillRect/>
          </a:stretch>
        </p:blipFill>
        <p:spPr>
          <a:xfrm>
            <a:off x="4206850" y="1717850"/>
            <a:ext cx="4625449" cy="3115749"/>
          </a:xfrm>
          <a:prstGeom prst="rect">
            <a:avLst/>
          </a:prstGeom>
          <a:noFill/>
          <a:ln>
            <a:noFill/>
          </a:ln>
        </p:spPr>
      </p:pic>
      <p:pic>
        <p:nvPicPr>
          <p:cNvPr id="116" name="Google Shape;116;p21"/>
          <p:cNvPicPr preferRelativeResize="0"/>
          <p:nvPr/>
        </p:nvPicPr>
        <p:blipFill>
          <a:blip r:embed="rId4">
            <a:alphaModFix/>
          </a:blip>
          <a:stretch>
            <a:fillRect/>
          </a:stretch>
        </p:blipFill>
        <p:spPr>
          <a:xfrm>
            <a:off x="479325" y="1717850"/>
            <a:ext cx="3499424" cy="31157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